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07200" cy="9939338"/>
  <p:defaultTextStyle>
    <a:defPPr>
      <a:defRPr lang="ja-JP"/>
    </a:defPPr>
    <a:lvl1pPr marL="0" algn="l" defTabSz="10429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483" algn="l" defTabSz="10429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2966" algn="l" defTabSz="10429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449" algn="l" defTabSz="10429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5931" algn="l" defTabSz="10429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414" algn="l" defTabSz="10429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8896" algn="l" defTabSz="10429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379" algn="l" defTabSz="10429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1862" algn="l" defTabSz="10429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35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1F2"/>
    <a:srgbClr val="FF99FF"/>
    <a:srgbClr val="FF33CC"/>
    <a:srgbClr val="E0FFD1"/>
    <a:srgbClr val="FEDF9A"/>
    <a:srgbClr val="FBBF9D"/>
    <a:srgbClr val="66FF19"/>
    <a:srgbClr val="E1F5FF"/>
    <a:srgbClr val="FF7FC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160" autoAdjust="0"/>
  </p:normalViewPr>
  <p:slideViewPr>
    <p:cSldViewPr showGuides="1">
      <p:cViewPr varScale="1">
        <p:scale>
          <a:sx n="55" d="100"/>
          <a:sy n="55" d="100"/>
        </p:scale>
        <p:origin x="3029" y="43"/>
      </p:cViewPr>
      <p:guideLst>
        <p:guide orient="horz" pos="6735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9787" cy="496967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3"/>
            <a:ext cx="2949787" cy="496967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B0C0EC0B-4132-45AD-8D1F-803598B6E844}" type="datetimeFigureOut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5975" y="746125"/>
            <a:ext cx="26352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7"/>
            <a:ext cx="5445760" cy="4472702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9"/>
            <a:ext cx="2949787" cy="496967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49"/>
            <a:ext cx="2949787" cy="496967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4D517885-14EA-439C-B500-5E12ACA5A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1368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9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1pPr>
    <a:lvl2pPr marL="521483" algn="l" defTabSz="10429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2pPr>
    <a:lvl3pPr marL="1042966" algn="l" defTabSz="10429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3pPr>
    <a:lvl4pPr marL="1564449" algn="l" defTabSz="10429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4pPr>
    <a:lvl5pPr marL="2085931" algn="l" defTabSz="10429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5pPr>
    <a:lvl6pPr marL="2607414" algn="l" defTabSz="10429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6pPr>
    <a:lvl7pPr marL="3128896" algn="l" defTabSz="10429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7pPr>
    <a:lvl8pPr marL="3650379" algn="l" defTabSz="10429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8pPr>
    <a:lvl9pPr marL="4171862" algn="l" defTabSz="10429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17885-14EA-439C-B500-5E12ACA5AD8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267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8"/>
            <a:ext cx="6427074" cy="229215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4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9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8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D8B-02CF-410C-8E7D-462C9D2F61E7}" type="datetimeFigureOut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9BE8A-934C-4D1D-9C90-4CF3E3F8E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243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D8B-02CF-410C-8E7D-462C9D2F61E7}" type="datetimeFigureOut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9BE8A-934C-4D1D-9C90-4CF3E3F8E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491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111436" y="571801"/>
            <a:ext cx="1275964" cy="1216374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83549" y="571801"/>
            <a:ext cx="3701869" cy="1216374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D8B-02CF-410C-8E7D-462C9D2F61E7}" type="datetimeFigureOut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9BE8A-934C-4D1D-9C90-4CF3E3F8E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9570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D8B-02CF-410C-8E7D-462C9D2F61E7}" type="datetimeFigureOut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9BE8A-934C-4D1D-9C90-4CF3E3F8E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4612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1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48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96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5644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9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4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8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3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18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D8B-02CF-410C-8E7D-462C9D2F61E7}" type="datetimeFigureOut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9BE8A-934C-4D1D-9C90-4CF3E3F8E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4834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83549" y="3326837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898486" y="3326837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D8B-02CF-410C-8E7D-462C9D2F61E7}" type="datetimeFigureOut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9BE8A-934C-4D1D-9C90-4CF3E3F8E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5702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3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5" y="2393639"/>
            <a:ext cx="3340871" cy="99755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83" indent="0">
              <a:buNone/>
              <a:defRPr sz="2300" b="1"/>
            </a:lvl2pPr>
            <a:lvl3pPr marL="1042966" indent="0">
              <a:buNone/>
              <a:defRPr sz="2100" b="1"/>
            </a:lvl3pPr>
            <a:lvl4pPr marL="1564449" indent="0">
              <a:buNone/>
              <a:defRPr sz="1700" b="1"/>
            </a:lvl4pPr>
            <a:lvl5pPr marL="2085931" indent="0">
              <a:buNone/>
              <a:defRPr sz="1700" b="1"/>
            </a:lvl5pPr>
            <a:lvl6pPr marL="2607414" indent="0">
              <a:buNone/>
              <a:defRPr sz="1700" b="1"/>
            </a:lvl6pPr>
            <a:lvl7pPr marL="3128896" indent="0">
              <a:buNone/>
              <a:defRPr sz="1700" b="1"/>
            </a:lvl7pPr>
            <a:lvl8pPr marL="3650379" indent="0">
              <a:buNone/>
              <a:defRPr sz="1700" b="1"/>
            </a:lvl8pPr>
            <a:lvl9pPr marL="4171862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5" y="3391194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9" y="2393639"/>
            <a:ext cx="3342183" cy="99755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83" indent="0">
              <a:buNone/>
              <a:defRPr sz="2300" b="1"/>
            </a:lvl2pPr>
            <a:lvl3pPr marL="1042966" indent="0">
              <a:buNone/>
              <a:defRPr sz="2100" b="1"/>
            </a:lvl3pPr>
            <a:lvl4pPr marL="1564449" indent="0">
              <a:buNone/>
              <a:defRPr sz="1700" b="1"/>
            </a:lvl4pPr>
            <a:lvl5pPr marL="2085931" indent="0">
              <a:buNone/>
              <a:defRPr sz="1700" b="1"/>
            </a:lvl5pPr>
            <a:lvl6pPr marL="2607414" indent="0">
              <a:buNone/>
              <a:defRPr sz="1700" b="1"/>
            </a:lvl6pPr>
            <a:lvl7pPr marL="3128896" indent="0">
              <a:buNone/>
              <a:defRPr sz="1700" b="1"/>
            </a:lvl7pPr>
            <a:lvl8pPr marL="3650379" indent="0">
              <a:buNone/>
              <a:defRPr sz="1700" b="1"/>
            </a:lvl8pPr>
            <a:lvl9pPr marL="4171862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9" y="3391194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D8B-02CF-410C-8E7D-462C9D2F61E7}" type="datetimeFigureOut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9BE8A-934C-4D1D-9C90-4CF3E3F8E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2109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D8B-02CF-410C-8E7D-462C9D2F61E7}" type="datetimeFigureOut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9BE8A-934C-4D1D-9C90-4CF3E3F8E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726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D8B-02CF-410C-8E7D-462C9D2F61E7}" type="datetimeFigureOut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9BE8A-934C-4D1D-9C90-4CF3E3F8E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7265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5" y="425757"/>
            <a:ext cx="2487604" cy="181193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5" y="425758"/>
            <a:ext cx="4226957" cy="912652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5" y="2237695"/>
            <a:ext cx="2487604" cy="7314584"/>
          </a:xfrm>
        </p:spPr>
        <p:txBody>
          <a:bodyPr/>
          <a:lstStyle>
            <a:lvl1pPr marL="0" indent="0">
              <a:buNone/>
              <a:defRPr sz="1600"/>
            </a:lvl1pPr>
            <a:lvl2pPr marL="521483" indent="0">
              <a:buNone/>
              <a:defRPr sz="1400"/>
            </a:lvl2pPr>
            <a:lvl3pPr marL="1042966" indent="0">
              <a:buNone/>
              <a:defRPr sz="1100"/>
            </a:lvl3pPr>
            <a:lvl4pPr marL="1564449" indent="0">
              <a:buNone/>
              <a:defRPr sz="1100"/>
            </a:lvl4pPr>
            <a:lvl5pPr marL="2085931" indent="0">
              <a:buNone/>
              <a:defRPr sz="1100"/>
            </a:lvl5pPr>
            <a:lvl6pPr marL="2607414" indent="0">
              <a:buNone/>
              <a:defRPr sz="1100"/>
            </a:lvl6pPr>
            <a:lvl7pPr marL="3128896" indent="0">
              <a:buNone/>
              <a:defRPr sz="1100"/>
            </a:lvl7pPr>
            <a:lvl8pPr marL="3650379" indent="0">
              <a:buNone/>
              <a:defRPr sz="1100"/>
            </a:lvl8pPr>
            <a:lvl9pPr marL="4171862" indent="0">
              <a:buNone/>
              <a:defRPr sz="1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D8B-02CF-410C-8E7D-462C9D2F61E7}" type="datetimeFigureOut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9BE8A-934C-4D1D-9C90-4CF3E3F8E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5058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483" indent="0">
              <a:buNone/>
              <a:defRPr sz="3200"/>
            </a:lvl2pPr>
            <a:lvl3pPr marL="1042966" indent="0">
              <a:buNone/>
              <a:defRPr sz="2700"/>
            </a:lvl3pPr>
            <a:lvl4pPr marL="1564449" indent="0">
              <a:buNone/>
              <a:defRPr sz="2300"/>
            </a:lvl4pPr>
            <a:lvl5pPr marL="2085931" indent="0">
              <a:buNone/>
              <a:defRPr sz="2300"/>
            </a:lvl5pPr>
            <a:lvl6pPr marL="2607414" indent="0">
              <a:buNone/>
              <a:defRPr sz="2300"/>
            </a:lvl6pPr>
            <a:lvl7pPr marL="3128896" indent="0">
              <a:buNone/>
              <a:defRPr sz="2300"/>
            </a:lvl7pPr>
            <a:lvl8pPr marL="3650379" indent="0">
              <a:buNone/>
              <a:defRPr sz="2300"/>
            </a:lvl8pPr>
            <a:lvl9pPr marL="4171862" indent="0">
              <a:buNone/>
              <a:defRPr sz="23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600"/>
            </a:lvl1pPr>
            <a:lvl2pPr marL="521483" indent="0">
              <a:buNone/>
              <a:defRPr sz="1400"/>
            </a:lvl2pPr>
            <a:lvl3pPr marL="1042966" indent="0">
              <a:buNone/>
              <a:defRPr sz="1100"/>
            </a:lvl3pPr>
            <a:lvl4pPr marL="1564449" indent="0">
              <a:buNone/>
              <a:defRPr sz="1100"/>
            </a:lvl4pPr>
            <a:lvl5pPr marL="2085931" indent="0">
              <a:buNone/>
              <a:defRPr sz="1100"/>
            </a:lvl5pPr>
            <a:lvl6pPr marL="2607414" indent="0">
              <a:buNone/>
              <a:defRPr sz="1100"/>
            </a:lvl6pPr>
            <a:lvl7pPr marL="3128896" indent="0">
              <a:buNone/>
              <a:defRPr sz="1100"/>
            </a:lvl7pPr>
            <a:lvl8pPr marL="3650379" indent="0">
              <a:buNone/>
              <a:defRPr sz="1100"/>
            </a:lvl8pPr>
            <a:lvl9pPr marL="4171862" indent="0">
              <a:buNone/>
              <a:defRPr sz="1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D8B-02CF-410C-8E7D-462C9D2F61E7}" type="datetimeFigureOut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9BE8A-934C-4D1D-9C90-4CF3E3F8E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0449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3" y="428233"/>
            <a:ext cx="6805137" cy="1782233"/>
          </a:xfrm>
          <a:prstGeom prst="rect">
            <a:avLst/>
          </a:prstGeom>
        </p:spPr>
        <p:txBody>
          <a:bodyPr vert="horz" lIns="104297" tIns="52149" rIns="104297" bIns="52149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50"/>
          </a:xfrm>
          <a:prstGeom prst="rect">
            <a:avLst/>
          </a:prstGeom>
        </p:spPr>
        <p:txBody>
          <a:bodyPr vert="horz" lIns="104297" tIns="52149" rIns="104297" bIns="52149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297" tIns="52149" rIns="104297" bIns="52149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FCD8B-02CF-410C-8E7D-462C9D2F61E7}" type="datetimeFigureOut">
              <a:rPr kumimoji="1" lang="ja-JP" altLang="en-US" smtClean="0"/>
              <a:t>2022/5/9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297" tIns="52149" rIns="104297" bIns="52149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297" tIns="52149" rIns="104297" bIns="52149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9BE8A-934C-4D1D-9C90-4CF3E3F8E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7031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2966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12" indent="-391112" algn="l" defTabSz="104296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09" indent="-325926" algn="l" defTabSz="104296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707" indent="-260741" algn="l" defTabSz="104296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189" indent="-260741" algn="l" defTabSz="104296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672" indent="-260741" algn="l" defTabSz="104296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155" indent="-260741" algn="l" defTabSz="104296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638" indent="-260741" algn="l" defTabSz="104296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121" indent="-260741" algn="l" defTabSz="104296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604" indent="-260741" algn="l" defTabSz="104296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296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83" algn="l" defTabSz="104296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966" algn="l" defTabSz="104296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449" algn="l" defTabSz="104296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931" algn="l" defTabSz="104296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414" algn="l" defTabSz="104296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896" algn="l" defTabSz="104296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379" algn="l" defTabSz="104296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862" algn="l" defTabSz="104296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75839" y="7275258"/>
            <a:ext cx="3671614" cy="1152128"/>
          </a:xfrm>
          <a:prstGeom prst="rect">
            <a:avLst/>
          </a:prstGeom>
          <a:pattFill prst="pct9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ja-JP" sz="1100" b="1" kern="100" dirty="0">
                <a:solidFill>
                  <a:schemeClr val="tx1"/>
                </a:solidFill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第１群　筋肉や骨を作る【魚・肉・卵・大豆製品】　　　　　　　　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ja-JP" sz="1100" b="1" kern="100" dirty="0">
                <a:solidFill>
                  <a:schemeClr val="tx1"/>
                </a:solidFill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第２群　骨と歯を作る【牛乳・乳製品・海藻・小魚】</a:t>
            </a:r>
            <a:endParaRPr lang="ja-JP" altLang="ja-JP" sz="1100" b="1" kern="100" dirty="0">
              <a:solidFill>
                <a:schemeClr val="tx1"/>
              </a:solidFill>
              <a:effectLst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/>
            </a:endParaRPr>
          </a:p>
          <a:p>
            <a:pPr algn="ctr">
              <a:lnSpc>
                <a:spcPct val="150000"/>
              </a:lnSpc>
            </a:pPr>
            <a:endParaRPr kumimoji="1" lang="ja-JP" altLang="en-US" sz="11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4" name="Oval 6"/>
          <p:cNvSpPr>
            <a:spLocks noChangeArrowheads="1"/>
          </p:cNvSpPr>
          <p:nvPr/>
        </p:nvSpPr>
        <p:spPr bwMode="auto">
          <a:xfrm>
            <a:off x="253723" y="7902742"/>
            <a:ext cx="3382892" cy="10287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74295" tIns="8890" rIns="74295" bIns="889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b="1" i="1" kern="100" dirty="0">
                <a:solidFill>
                  <a:srgbClr val="FFFFFF"/>
                </a:solidFill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/>
              </a:rPr>
              <a:t>赤のお皿</a:t>
            </a:r>
            <a:endParaRPr lang="en-US" altLang="ja-JP" sz="1050" b="1" i="1" kern="100" dirty="0">
              <a:solidFill>
                <a:srgbClr val="FFFFFF"/>
              </a:solidFill>
              <a:effectLst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/>
            </a:endParaRPr>
          </a:p>
          <a:p>
            <a:pPr algn="ctr">
              <a:spcAft>
                <a:spcPts val="0"/>
              </a:spcAft>
            </a:pPr>
            <a:endParaRPr lang="en-US" altLang="ja-JP" sz="1050" b="1" i="1" kern="100" dirty="0">
              <a:solidFill>
                <a:srgbClr val="FFFFFF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/>
            </a:endParaRPr>
          </a:p>
          <a:p>
            <a:pPr algn="ctr">
              <a:spcAft>
                <a:spcPts val="0"/>
              </a:spcAft>
            </a:pPr>
            <a:endParaRPr lang="en-US" altLang="ja-JP" sz="1050" b="1" i="1" kern="100" dirty="0">
              <a:solidFill>
                <a:srgbClr val="FFFFFF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/>
            </a:endParaRPr>
          </a:p>
          <a:p>
            <a:pPr algn="ctr">
              <a:spcAft>
                <a:spcPts val="0"/>
              </a:spcAft>
            </a:pPr>
            <a:endParaRPr lang="en-US" altLang="ja-JP" sz="1200" kern="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766442" y="7274340"/>
            <a:ext cx="3671614" cy="1152128"/>
          </a:xfrm>
          <a:prstGeom prst="rect">
            <a:avLst/>
          </a:prstGeom>
          <a:pattFill prst="pct90">
            <a:fgClr>
              <a:schemeClr val="accent3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spcCol="180000" rtlCol="0" anchor="t"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ja-JP" sz="1100" b="1" kern="100" dirty="0">
                <a:solidFill>
                  <a:schemeClr val="tx1"/>
                </a:solidFill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第３群　皮膚・粘膜の保護【緑黄色野菜】</a:t>
            </a:r>
            <a:endParaRPr lang="ja-JP" altLang="ja-JP" sz="1050" b="1" kern="100" dirty="0">
              <a:solidFill>
                <a:schemeClr val="tx1"/>
              </a:solidFill>
              <a:effectLst/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ja-JP" sz="1100" b="1" kern="100" dirty="0">
                <a:solidFill>
                  <a:schemeClr val="tx1"/>
                </a:solidFill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第４群　体の調子を整える【淡色野菜】</a:t>
            </a:r>
            <a:endParaRPr lang="ja-JP" altLang="ja-JP" sz="1050" b="1" kern="100" dirty="0">
              <a:solidFill>
                <a:schemeClr val="tx1"/>
              </a:solidFill>
              <a:effectLst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/>
            </a:endParaRPr>
          </a:p>
          <a:p>
            <a:pPr algn="ctr">
              <a:lnSpc>
                <a:spcPct val="150000"/>
              </a:lnSpc>
            </a:pPr>
            <a:endParaRPr kumimoji="1" lang="ja-JP" altLang="en-US" sz="11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75838" y="8998520"/>
            <a:ext cx="3953779" cy="1152128"/>
          </a:xfrm>
          <a:prstGeom prst="rect">
            <a:avLst/>
          </a:prstGeom>
          <a:pattFill prst="pct90">
            <a:fgClr>
              <a:srgbClr val="E9F573"/>
            </a:fgClr>
            <a:bgClr>
              <a:schemeClr val="bg1"/>
            </a:bgClr>
          </a:pattFill>
          <a:ln>
            <a:solidFill>
              <a:srgbClr val="E9F5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ja-JP" sz="1100" b="1" kern="100" dirty="0">
                <a:solidFill>
                  <a:schemeClr val="tx1"/>
                </a:solidFill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第５群　体を動かすエネルギー源【穀類・芋類・糖分】</a:t>
            </a:r>
            <a:endParaRPr lang="ja-JP" altLang="ja-JP" sz="1050" b="1" kern="100" dirty="0">
              <a:solidFill>
                <a:schemeClr val="tx1"/>
              </a:solidFill>
              <a:effectLst/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ja-JP" sz="1100" b="1" kern="100" dirty="0">
                <a:solidFill>
                  <a:schemeClr val="tx1"/>
                </a:solidFill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第６群　力や体温となる【油脂類・多脂肪食品】</a:t>
            </a:r>
            <a:endParaRPr lang="ja-JP" altLang="ja-JP" sz="1050" b="1" kern="100" dirty="0">
              <a:solidFill>
                <a:schemeClr val="tx1"/>
              </a:solidFill>
              <a:effectLst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/>
            </a:endParaRPr>
          </a:p>
          <a:p>
            <a:pPr algn="ctr">
              <a:lnSpc>
                <a:spcPct val="150000"/>
              </a:lnSpc>
            </a:pPr>
            <a:endParaRPr kumimoji="1" lang="ja-JP" altLang="en-US" sz="11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3781425" y="8998520"/>
            <a:ext cx="3671614" cy="1152128"/>
          </a:xfrm>
          <a:prstGeom prst="rect">
            <a:avLst/>
          </a:prstGeom>
          <a:pattFill prst="pct90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ja-JP" altLang="ja-JP" sz="1100" b="1" kern="100" dirty="0">
                <a:solidFill>
                  <a:schemeClr val="tx1"/>
                </a:solidFill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うまみ成分が美味しさを伝え、食欲を増進させる</a:t>
            </a:r>
            <a:endParaRPr lang="en-US" altLang="ja-JP" sz="1100" b="1" kern="100" dirty="0">
              <a:solidFill>
                <a:schemeClr val="tx1"/>
              </a:solidFill>
              <a:effectLst/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lvl="0">
              <a:lnSpc>
                <a:spcPct val="150000"/>
              </a:lnSpc>
            </a:pPr>
            <a:r>
              <a:rPr lang="ja-JP" altLang="en-US" sz="1100" b="1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itchFamily="18" charset="0"/>
              </a:rPr>
              <a:t>（味噌汁・野菜ｽｰﾌﾟ・中華ｽｰﾌﾟ）</a:t>
            </a:r>
            <a:r>
              <a:rPr lang="ja-JP" altLang="en-US" sz="1100" b="1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ＭＳ Ｐゴシック" pitchFamily="50" charset="-128"/>
              </a:rPr>
              <a:t>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ja-JP" altLang="ja-JP" sz="1100" b="1" kern="100" dirty="0">
              <a:solidFill>
                <a:schemeClr val="tx1"/>
              </a:solidFill>
              <a:effectLst/>
              <a:latin typeface="Century"/>
              <a:ea typeface="ＭＳ 明朝"/>
              <a:cs typeface="Times New Roman"/>
            </a:endParaRPr>
          </a:p>
        </p:txBody>
      </p:sp>
      <p:sp>
        <p:nvSpPr>
          <p:cNvPr id="22" name="Oval 8"/>
          <p:cNvSpPr>
            <a:spLocks noChangeArrowheads="1"/>
          </p:cNvSpPr>
          <p:nvPr/>
        </p:nvSpPr>
        <p:spPr bwMode="auto">
          <a:xfrm>
            <a:off x="253723" y="9563492"/>
            <a:ext cx="3240000" cy="1028700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74295" tIns="8890" rIns="74295" bIns="889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b="1" i="1" kern="100" dirty="0"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/>
              </a:rPr>
              <a:t>黄のお皿</a:t>
            </a:r>
            <a:endParaRPr lang="en-US" altLang="ja-JP" sz="1200" b="1" i="1" kern="100" dirty="0">
              <a:effectLst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/>
            </a:endParaRPr>
          </a:p>
          <a:p>
            <a:pPr algn="ctr">
              <a:spcAft>
                <a:spcPts val="0"/>
              </a:spcAft>
            </a:pPr>
            <a:endParaRPr lang="ja-JP" sz="1200" b="1" i="1" kern="100" dirty="0">
              <a:effectLst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endParaRPr lang="en-US" altLang="ja-JP" sz="1200" kern="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/>
            </a:endParaRPr>
          </a:p>
        </p:txBody>
      </p:sp>
      <p:sp>
        <p:nvSpPr>
          <p:cNvPr id="23" name="Oval 5"/>
          <p:cNvSpPr>
            <a:spLocks noChangeArrowheads="1"/>
          </p:cNvSpPr>
          <p:nvPr/>
        </p:nvSpPr>
        <p:spPr bwMode="auto">
          <a:xfrm>
            <a:off x="3883635" y="7918400"/>
            <a:ext cx="3467193" cy="1028700"/>
          </a:xfrm>
          <a:prstGeom prst="ellipse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74295" tIns="8890" rIns="74295" bIns="889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b="1" i="1" kern="100" dirty="0">
                <a:solidFill>
                  <a:srgbClr val="FFFFFF"/>
                </a:solidFill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/>
              </a:rPr>
              <a:t>緑のお皿</a:t>
            </a:r>
            <a:endParaRPr lang="en-US" altLang="ja-JP" sz="1200" b="1" i="1" kern="100" dirty="0">
              <a:solidFill>
                <a:srgbClr val="FFFFFF"/>
              </a:solidFill>
              <a:effectLst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/>
            </a:endParaRPr>
          </a:p>
          <a:p>
            <a:pPr algn="ctr">
              <a:spcAft>
                <a:spcPts val="0"/>
              </a:spcAft>
            </a:pPr>
            <a:endParaRPr lang="en-US" altLang="ja-JP" sz="1200" b="1" i="1" kern="100" dirty="0">
              <a:solidFill>
                <a:srgbClr val="FFFFFF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/>
            </a:endParaRPr>
          </a:p>
          <a:p>
            <a:pPr algn="ctr">
              <a:spcAft>
                <a:spcPts val="0"/>
              </a:spcAft>
            </a:pPr>
            <a:endParaRPr lang="ja-JP" sz="1200" b="1" i="1" kern="100" dirty="0">
              <a:solidFill>
                <a:srgbClr val="FFFFFF"/>
              </a:solidFill>
              <a:effectLst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/>
            </a:endParaRPr>
          </a:p>
        </p:txBody>
      </p:sp>
      <p:sp>
        <p:nvSpPr>
          <p:cNvPr id="24" name="Oval 7"/>
          <p:cNvSpPr>
            <a:spLocks noChangeArrowheads="1"/>
          </p:cNvSpPr>
          <p:nvPr/>
        </p:nvSpPr>
        <p:spPr bwMode="auto">
          <a:xfrm>
            <a:off x="3913836" y="9553096"/>
            <a:ext cx="3436992" cy="10296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969696"/>
            </a:solidFill>
            <a:round/>
            <a:headEnd/>
            <a:tailEnd/>
          </a:ln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ja-JP" sz="1200" b="1" i="1" kern="100" dirty="0"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/>
              </a:rPr>
              <a:t>白のお皿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endParaRPr lang="en-US" altLang="ja-JP" sz="900" kern="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/>
            </a:endParaRP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1394397" y="574068"/>
            <a:ext cx="2242218" cy="494109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ArchUp">
              <a:avLst>
                <a:gd name="adj" fmla="val 10242797"/>
              </a:avLst>
            </a:prstTxWarp>
          </a:bodyPr>
          <a:lstStyle/>
          <a:p>
            <a:pPr algn="ctr" rtl="0">
              <a:buNone/>
            </a:pPr>
            <a:endParaRPr lang="ja-JP" altLang="en-US" sz="5000" kern="10" spc="0" dirty="0">
              <a:ln w="9525">
                <a:solidFill>
                  <a:srgbClr val="FF33CC"/>
                </a:solidFill>
                <a:round/>
                <a:headEnd/>
                <a:tailEnd/>
              </a:ln>
              <a:solidFill>
                <a:srgbClr val="FF33CC"/>
              </a:solidFill>
              <a:effectLst/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1" name="雲形吹き出し 10"/>
          <p:cNvSpPr/>
          <p:nvPr/>
        </p:nvSpPr>
        <p:spPr>
          <a:xfrm>
            <a:off x="206146" y="4796319"/>
            <a:ext cx="2998421" cy="2094798"/>
          </a:xfrm>
          <a:prstGeom prst="cloudCallout">
            <a:avLst>
              <a:gd name="adj1" fmla="val 30529"/>
              <a:gd name="adj2" fmla="val -64385"/>
            </a:avLst>
          </a:prstGeom>
          <a:solidFill>
            <a:srgbClr val="FEDF9A"/>
          </a:solidFill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altLang="ja-JP" sz="1000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88795FD-01CD-4933-B4E7-5BD2474CA08B}"/>
              </a:ext>
            </a:extLst>
          </p:cNvPr>
          <p:cNvSpPr txBox="1"/>
          <p:nvPr/>
        </p:nvSpPr>
        <p:spPr>
          <a:xfrm>
            <a:off x="508962" y="4983899"/>
            <a:ext cx="2847091" cy="1719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ja-JP" altLang="en-US" sz="2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☆ほっけの塩焼き</a:t>
            </a:r>
            <a:endParaRPr lang="en-US" altLang="ja-JP" sz="2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3200"/>
              </a:lnSpc>
            </a:pPr>
            <a:r>
              <a:rPr lang="ja-JP" altLang="en-US" sz="2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☆きんぴら</a:t>
            </a:r>
            <a:endParaRPr lang="en-US" altLang="ja-JP" sz="2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3200"/>
              </a:lnSpc>
            </a:pPr>
            <a:r>
              <a:rPr lang="ja-JP" altLang="en-US" sz="2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☆出汁巻き玉子</a:t>
            </a:r>
            <a:endParaRPr lang="en-US" altLang="ja-JP" sz="2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3200"/>
              </a:lnSpc>
            </a:pPr>
            <a:r>
              <a:rPr lang="ja-JP" altLang="en-US" sz="2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☆みそ汁</a:t>
            </a:r>
            <a:endParaRPr lang="en-US" altLang="ja-JP" sz="2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31086A0-18E6-477D-B371-295A856383D8}"/>
              </a:ext>
            </a:extLst>
          </p:cNvPr>
          <p:cNvSpPr txBox="1"/>
          <p:nvPr/>
        </p:nvSpPr>
        <p:spPr>
          <a:xfrm>
            <a:off x="4996381" y="296922"/>
            <a:ext cx="22044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令和４年</a:t>
            </a:r>
            <a:r>
              <a:rPr lang="en-US" alt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</a:t>
            </a:r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月９日（月）</a:t>
            </a:r>
            <a:endParaRPr lang="en-US" altLang="ja-JP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二十四節気⑨立夏（りっか）</a:t>
            </a:r>
            <a:endParaRPr kumimoji="1" lang="en-US" altLang="ja-JP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　　　～</a:t>
            </a:r>
            <a:r>
              <a:rPr lang="en-US" alt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</a:t>
            </a:r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</a:t>
            </a:r>
            <a:r>
              <a:rPr lang="en-US" alt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</a:t>
            </a:r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日まで</a:t>
            </a:r>
            <a:endParaRPr kumimoji="1" lang="ja-JP" altLang="en-US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2ECCDB7-0CD4-4CB3-B49A-A6C7EAA70157}"/>
              </a:ext>
            </a:extLst>
          </p:cNvPr>
          <p:cNvSpPr/>
          <p:nvPr/>
        </p:nvSpPr>
        <p:spPr>
          <a:xfrm>
            <a:off x="4838466" y="243214"/>
            <a:ext cx="2520281" cy="683331"/>
          </a:xfrm>
          <a:prstGeom prst="rect">
            <a:avLst/>
          </a:prstGeom>
          <a:noFill/>
          <a:ln w="31750" cmpd="sng">
            <a:solidFill>
              <a:srgbClr val="00A1F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D25F2D22-7579-4A13-A1F3-3E51019F3563}"/>
              </a:ext>
            </a:extLst>
          </p:cNvPr>
          <p:cNvSpPr txBox="1"/>
          <p:nvPr/>
        </p:nvSpPr>
        <p:spPr>
          <a:xfrm>
            <a:off x="622888" y="8343371"/>
            <a:ext cx="26993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ほっけ、卵、うす揚げ</a:t>
            </a:r>
            <a:endParaRPr lang="en-US" altLang="ja-JP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わかめ、みそ</a:t>
            </a:r>
            <a:endParaRPr lang="en-US" altLang="ja-JP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ja-JP" altLang="en-US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8C2EC32-C5AB-4B4B-BB58-69FF8E5B95DC}"/>
              </a:ext>
            </a:extLst>
          </p:cNvPr>
          <p:cNvSpPr txBox="1"/>
          <p:nvPr/>
        </p:nvSpPr>
        <p:spPr>
          <a:xfrm>
            <a:off x="4875267" y="8383123"/>
            <a:ext cx="14157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ごぼう、にんじん</a:t>
            </a:r>
            <a:endParaRPr lang="en-US" altLang="ja-JP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2AFCE9E9-4846-4E68-9F38-B768172764BE}"/>
              </a:ext>
            </a:extLst>
          </p:cNvPr>
          <p:cNvSpPr txBox="1"/>
          <p:nvPr/>
        </p:nvSpPr>
        <p:spPr>
          <a:xfrm>
            <a:off x="1413983" y="9997908"/>
            <a:ext cx="1117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米</a:t>
            </a:r>
            <a:r>
              <a:rPr lang="en-US" alt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(</a:t>
            </a:r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有機米）</a:t>
            </a:r>
            <a:endParaRPr lang="en-US" altLang="ja-JP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lang="en-US" altLang="ja-JP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0700370E-0EA8-458B-842A-E6976D0827FA}"/>
              </a:ext>
            </a:extLst>
          </p:cNvPr>
          <p:cNvSpPr/>
          <p:nvPr/>
        </p:nvSpPr>
        <p:spPr>
          <a:xfrm>
            <a:off x="5567230" y="950288"/>
            <a:ext cx="1729051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8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離乳食</a:t>
            </a:r>
            <a:r>
              <a:rPr lang="en-US" altLang="ja-JP" sz="1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(</a:t>
            </a:r>
            <a:r>
              <a:rPr lang="ja-JP" altLang="en-US" sz="1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中期</a:t>
            </a:r>
            <a:r>
              <a:rPr lang="en-US" altLang="ja-JP" sz="1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)</a:t>
            </a:r>
            <a:endParaRPr lang="ja-JP" altLang="en-US" sz="18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A89DCBE1-38FF-4468-954C-CC8B937B7903}"/>
              </a:ext>
            </a:extLst>
          </p:cNvPr>
          <p:cNvSpPr txBox="1"/>
          <p:nvPr/>
        </p:nvSpPr>
        <p:spPr>
          <a:xfrm>
            <a:off x="3996655" y="9959613"/>
            <a:ext cx="33081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かつお節、さばの節、むしろあじの節、昆布</a:t>
            </a:r>
            <a:endParaRPr kumimoji="1" lang="en-US" altLang="ja-JP" sz="12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kumimoji="1" lang="ja-JP" altLang="en-US" sz="1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酒、みりん、醤油、砂糖、塩</a:t>
            </a: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0725744D-9EB8-41A8-B686-94335328EB34}"/>
              </a:ext>
            </a:extLst>
          </p:cNvPr>
          <p:cNvSpPr/>
          <p:nvPr/>
        </p:nvSpPr>
        <p:spPr>
          <a:xfrm>
            <a:off x="4508280" y="2876330"/>
            <a:ext cx="1729051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8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離乳食</a:t>
            </a:r>
            <a:r>
              <a:rPr lang="en-US" altLang="ja-JP" sz="1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(</a:t>
            </a:r>
            <a:r>
              <a:rPr lang="ja-JP" altLang="en-US" sz="1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後期</a:t>
            </a:r>
            <a:r>
              <a:rPr lang="en-US" altLang="ja-JP" sz="18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)</a:t>
            </a:r>
            <a:endParaRPr lang="ja-JP" altLang="en-US" sz="18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48250C28-5EF2-4A06-88BC-C540455CF907}"/>
              </a:ext>
            </a:extLst>
          </p:cNvPr>
          <p:cNvSpPr/>
          <p:nvPr/>
        </p:nvSpPr>
        <p:spPr>
          <a:xfrm>
            <a:off x="3294545" y="6944931"/>
            <a:ext cx="2853666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ja-JP" altLang="en-US" sz="1600" b="1" dirty="0">
                <a:ln/>
                <a:solidFill>
                  <a:schemeClr val="accent3"/>
                </a:solidFill>
              </a:rPr>
              <a:t>ブラウニーとカスタードクリーム</a:t>
            </a:r>
            <a:endParaRPr lang="ja-JP" altLang="en-US" sz="16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D0B518B4-564E-4731-6700-BED31FC70A6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108" y="1119060"/>
            <a:ext cx="4324503" cy="3243377"/>
          </a:xfrm>
          <a:prstGeom prst="roundRect">
            <a:avLst>
              <a:gd name="adj" fmla="val 16667"/>
            </a:avLst>
          </a:prstGeom>
          <a:ln w="28575">
            <a:solidFill>
              <a:srgbClr val="FF99FF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3F7F7B7F-D83E-89E2-8C0B-D3291AE7E53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161" y="3252698"/>
            <a:ext cx="2028742" cy="152155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A0D4E161-6483-D2E6-AF70-B69169FFFB1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384" y="1297795"/>
            <a:ext cx="2104714" cy="157853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E90ED95F-5856-D4A0-A9C0-E32743473FB9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19"/>
          <a:stretch/>
        </p:blipFill>
        <p:spPr>
          <a:xfrm>
            <a:off x="5379745" y="5024947"/>
            <a:ext cx="1982248" cy="158357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ADE64961-7D99-FDB8-E0F7-4252B7A73A96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5"/>
          <a:stretch/>
        </p:blipFill>
        <p:spPr>
          <a:xfrm>
            <a:off x="3308635" y="4631657"/>
            <a:ext cx="1571415" cy="128223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4773A792-4C4C-2518-DBDD-53C00CA3C64F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54" t="4651" r="8085" b="4534"/>
          <a:stretch/>
        </p:blipFill>
        <p:spPr>
          <a:xfrm>
            <a:off x="3951588" y="6028433"/>
            <a:ext cx="1285296" cy="108130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95E9C4BC-2AF0-4F31-6EA3-5D6DF67528D6}"/>
              </a:ext>
            </a:extLst>
          </p:cNvPr>
          <p:cNvSpPr/>
          <p:nvPr/>
        </p:nvSpPr>
        <p:spPr>
          <a:xfrm>
            <a:off x="1705356" y="945358"/>
            <a:ext cx="1338828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800" b="1" dirty="0">
                <a:ln w="0"/>
                <a:solidFill>
                  <a:srgbClr val="00A1F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有機米の日</a:t>
            </a:r>
            <a:endParaRPr lang="ja-JP" altLang="en-US" sz="1800" b="1" cap="none" spc="0" dirty="0">
              <a:ln w="0"/>
              <a:solidFill>
                <a:srgbClr val="00A1F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CE0E7DB2-0081-6B65-213C-AC6EED21E8C7}"/>
              </a:ext>
            </a:extLst>
          </p:cNvPr>
          <p:cNvSpPr/>
          <p:nvPr/>
        </p:nvSpPr>
        <p:spPr>
          <a:xfrm>
            <a:off x="3357328" y="4372737"/>
            <a:ext cx="1159462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j-ea"/>
                <a:ea typeface="+mj-ea"/>
              </a:rPr>
              <a:t>おやつ</a:t>
            </a:r>
            <a:endParaRPr lang="ja-JP" altLang="en-US" sz="18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+mj-ea"/>
              <a:ea typeface="+mj-ea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29E6CB3D-05C7-5DD7-86AC-257D549AC7D5}"/>
              </a:ext>
            </a:extLst>
          </p:cNvPr>
          <p:cNvSpPr/>
          <p:nvPr/>
        </p:nvSpPr>
        <p:spPr>
          <a:xfrm>
            <a:off x="3131047" y="5586889"/>
            <a:ext cx="224612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ja-JP" altLang="en-US" sz="1600" b="1" cap="none" spc="0" dirty="0">
                <a:ln/>
                <a:solidFill>
                  <a:schemeClr val="accent3"/>
                </a:solidFill>
                <a:effectLst/>
              </a:rPr>
              <a:t>オレンジ</a:t>
            </a:r>
            <a:endParaRPr lang="en-US" altLang="ja-JP" sz="1600" b="1" cap="none" spc="0" dirty="0">
              <a:ln/>
              <a:solidFill>
                <a:schemeClr val="accent3"/>
              </a:solidFill>
              <a:effectLst/>
            </a:endParaRPr>
          </a:p>
          <a:p>
            <a:pPr algn="ctr"/>
            <a:r>
              <a:rPr lang="ja-JP" altLang="en-US" sz="1600" b="1" cap="none" spc="0" dirty="0">
                <a:ln/>
                <a:solidFill>
                  <a:schemeClr val="accent3"/>
                </a:solidFill>
                <a:effectLst/>
              </a:rPr>
              <a:t>グレープフルーツぜりー</a:t>
            </a:r>
          </a:p>
        </p:txBody>
      </p:sp>
      <p:pic>
        <p:nvPicPr>
          <p:cNvPr id="43" name="Picture 2" descr="５月">
            <a:extLst>
              <a:ext uri="{FF2B5EF4-FFF2-40B4-BE49-F238E27FC236}">
                <a16:creationId xmlns:a16="http://schemas.microsoft.com/office/drawing/2014/main" id="{777D08A6-5472-636A-CBB7-B3587B5BF9D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43"/>
          <a:stretch/>
        </p:blipFill>
        <p:spPr bwMode="auto">
          <a:xfrm>
            <a:off x="590994" y="184372"/>
            <a:ext cx="4022617" cy="815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WordArt 6">
            <a:extLst>
              <a:ext uri="{FF2B5EF4-FFF2-40B4-BE49-F238E27FC236}">
                <a16:creationId xmlns:a16="http://schemas.microsoft.com/office/drawing/2014/main" id="{67AA3FC7-7991-72A9-18B2-40272227A73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442019" y="654536"/>
            <a:ext cx="2428696" cy="326455"/>
          </a:xfrm>
          <a:prstGeom prst="rect">
            <a:avLst/>
          </a:prstGeom>
          <a:ln>
            <a:noFill/>
          </a:ln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ArchUp">
              <a:avLst>
                <a:gd name="adj" fmla="val 10254601"/>
              </a:avLst>
            </a:prstTxWarp>
          </a:bodyPr>
          <a:lstStyle/>
          <a:p>
            <a:pPr algn="ctr" rtl="0">
              <a:buNone/>
            </a:pPr>
            <a:r>
              <a:rPr lang="ja-JP" altLang="en-US" sz="4500" kern="10" spc="0" dirty="0">
                <a:ln w="9525">
                  <a:solidFill>
                    <a:srgbClr val="FFC000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本日の給食</a:t>
            </a:r>
          </a:p>
        </p:txBody>
      </p:sp>
    </p:spTree>
    <p:extLst>
      <p:ext uri="{BB962C8B-B14F-4D97-AF65-F5344CB8AC3E}">
        <p14:creationId xmlns:p14="http://schemas.microsoft.com/office/powerpoint/2010/main" val="587994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5490</TotalTime>
  <Words>204</Words>
  <Application>Microsoft Office PowerPoint</Application>
  <PresentationFormat>ユーザー設定</PresentationFormat>
  <Paragraphs>35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HG創英角ﾎﾟｯﾌﾟ体</vt:lpstr>
      <vt:lpstr>ＭＳ Ｐゴシック</vt:lpstr>
      <vt:lpstr>UD デジタル 教科書体 NP-B</vt:lpstr>
      <vt:lpstr>Arial</vt:lpstr>
      <vt:lpstr>Calibri</vt:lpstr>
      <vt:lpstr>Century</vt:lpstr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つばさ</dc:creator>
  <cp:lastModifiedBy>水原 慶明</cp:lastModifiedBy>
  <cp:revision>1153</cp:revision>
  <cp:lastPrinted>2022-05-09T07:01:50Z</cp:lastPrinted>
  <dcterms:created xsi:type="dcterms:W3CDTF">2016-06-08T00:05:38Z</dcterms:created>
  <dcterms:modified xsi:type="dcterms:W3CDTF">2022-05-09T07:05:08Z</dcterms:modified>
</cp:coreProperties>
</file>