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F2"/>
    <a:srgbClr val="FF99FF"/>
    <a:srgbClr val="FF33CC"/>
    <a:srgbClr val="E0FFD1"/>
    <a:srgbClr val="FEDF9A"/>
    <a:srgbClr val="FBBF9D"/>
    <a:srgbClr val="66FF19"/>
    <a:srgbClr val="E1F5FF"/>
    <a:srgbClr val="FF7FC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0" autoAdjust="0"/>
  </p:normalViewPr>
  <p:slideViewPr>
    <p:cSldViewPr showGuides="1">
      <p:cViewPr varScale="1">
        <p:scale>
          <a:sx n="55" d="100"/>
          <a:sy n="55" d="100"/>
        </p:scale>
        <p:origin x="3029" y="43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75839" y="7275258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53723" y="7902742"/>
            <a:ext cx="338289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赤のお皿</a:t>
            </a:r>
            <a:endParaRPr lang="en-US" altLang="ja-JP" sz="105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05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05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274340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8" y="8998520"/>
            <a:ext cx="3953779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998520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53723" y="9563492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黄のお皿</a:t>
            </a:r>
            <a:endParaRPr lang="en-US" altLang="ja-JP" sz="1200" b="1" i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883635" y="7918400"/>
            <a:ext cx="3467193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13836" y="9553096"/>
            <a:ext cx="3436992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9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394397" y="574068"/>
            <a:ext cx="2242218" cy="4941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242797"/>
              </a:avLst>
            </a:prstTxWarp>
          </a:bodyPr>
          <a:lstStyle/>
          <a:p>
            <a:pPr algn="ctr" rtl="0">
              <a:buNone/>
            </a:pPr>
            <a:endParaRPr lang="ja-JP" altLang="en-US" sz="5000" kern="10" spc="0" dirty="0">
              <a:ln w="9525">
                <a:solidFill>
                  <a:srgbClr val="FF33CC"/>
                </a:solidFill>
                <a:round/>
                <a:headEnd/>
                <a:tailEnd/>
              </a:ln>
              <a:solidFill>
                <a:srgbClr val="FF33CC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雲形吹き出し 10"/>
          <p:cNvSpPr/>
          <p:nvPr/>
        </p:nvSpPr>
        <p:spPr>
          <a:xfrm>
            <a:off x="206146" y="4796319"/>
            <a:ext cx="2998421" cy="2094798"/>
          </a:xfrm>
          <a:prstGeom prst="cloudCallout">
            <a:avLst>
              <a:gd name="adj1" fmla="val 30529"/>
              <a:gd name="adj2" fmla="val -64385"/>
            </a:avLst>
          </a:prstGeom>
          <a:solidFill>
            <a:srgbClr val="FEDF9A"/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ja-JP" sz="10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8795FD-01CD-4933-B4E7-5BD2474CA08B}"/>
              </a:ext>
            </a:extLst>
          </p:cNvPr>
          <p:cNvSpPr txBox="1"/>
          <p:nvPr/>
        </p:nvSpPr>
        <p:spPr>
          <a:xfrm>
            <a:off x="508962" y="4983899"/>
            <a:ext cx="2847091" cy="1719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☆ほっけの塩焼き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☆きんぴら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☆出汁巻き玉子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☆みそ汁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31086A0-18E6-477D-B371-295A856383D8}"/>
              </a:ext>
            </a:extLst>
          </p:cNvPr>
          <p:cNvSpPr txBox="1"/>
          <p:nvPr/>
        </p:nvSpPr>
        <p:spPr>
          <a:xfrm>
            <a:off x="4996381" y="296922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令和４年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月９日（月）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二十四節気⑨立夏（りっか）</a:t>
            </a:r>
            <a:endParaRPr kumimoji="1"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～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日まで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ECCDB7-0CD4-4CB3-B49A-A6C7EAA70157}"/>
              </a:ext>
            </a:extLst>
          </p:cNvPr>
          <p:cNvSpPr/>
          <p:nvPr/>
        </p:nvSpPr>
        <p:spPr>
          <a:xfrm>
            <a:off x="4838466" y="243214"/>
            <a:ext cx="2520281" cy="683331"/>
          </a:xfrm>
          <a:prstGeom prst="rect">
            <a:avLst/>
          </a:prstGeom>
          <a:noFill/>
          <a:ln w="31750" cmpd="sng">
            <a:solidFill>
              <a:srgbClr val="00A1F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25F2D22-7579-4A13-A1F3-3E51019F3563}"/>
              </a:ext>
            </a:extLst>
          </p:cNvPr>
          <p:cNvSpPr txBox="1"/>
          <p:nvPr/>
        </p:nvSpPr>
        <p:spPr>
          <a:xfrm>
            <a:off x="622888" y="8343371"/>
            <a:ext cx="2699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ほっけ、卵、うす揚げ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わかめ、みそ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C2EC32-C5AB-4B4B-BB58-69FF8E5B95DC}"/>
              </a:ext>
            </a:extLst>
          </p:cNvPr>
          <p:cNvSpPr txBox="1"/>
          <p:nvPr/>
        </p:nvSpPr>
        <p:spPr>
          <a:xfrm>
            <a:off x="4875267" y="8383123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ごぼう、にんじん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FCE9E9-4846-4E68-9F38-B768172764BE}"/>
              </a:ext>
            </a:extLst>
          </p:cNvPr>
          <p:cNvSpPr txBox="1"/>
          <p:nvPr/>
        </p:nvSpPr>
        <p:spPr>
          <a:xfrm>
            <a:off x="1413983" y="9997908"/>
            <a:ext cx="111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米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有機米）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700370E-0EA8-458B-842A-E6976D0827FA}"/>
              </a:ext>
            </a:extLst>
          </p:cNvPr>
          <p:cNvSpPr/>
          <p:nvPr/>
        </p:nvSpPr>
        <p:spPr>
          <a:xfrm>
            <a:off x="5567230" y="950288"/>
            <a:ext cx="17290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離乳食</a:t>
            </a:r>
            <a:r>
              <a:rPr lang="en-US" altLang="ja-JP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ja-JP" altLang="en-US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中期</a:t>
            </a:r>
            <a:r>
              <a:rPr lang="en-US" altLang="ja-JP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ja-JP" altLang="en-US" sz="1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89DCBE1-38FF-4468-954C-CC8B937B7903}"/>
              </a:ext>
            </a:extLst>
          </p:cNvPr>
          <p:cNvSpPr txBox="1"/>
          <p:nvPr/>
        </p:nvSpPr>
        <p:spPr>
          <a:xfrm>
            <a:off x="3996655" y="9959613"/>
            <a:ext cx="330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かつお節、さばの節、むしろあじの節、昆布</a:t>
            </a:r>
            <a:endParaRPr kumimoji="1"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酒、みりん、醤油、砂糖、塩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725744D-9EB8-41A8-B686-94335328EB34}"/>
              </a:ext>
            </a:extLst>
          </p:cNvPr>
          <p:cNvSpPr/>
          <p:nvPr/>
        </p:nvSpPr>
        <p:spPr>
          <a:xfrm>
            <a:off x="4508280" y="2876330"/>
            <a:ext cx="17290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離乳食</a:t>
            </a:r>
            <a:r>
              <a:rPr lang="en-US" altLang="ja-JP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ja-JP" altLang="en-US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後期</a:t>
            </a:r>
            <a:r>
              <a:rPr lang="en-US" altLang="ja-JP" sz="1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ja-JP" altLang="en-US" sz="1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8250C28-5EF2-4A06-88BC-C540455CF907}"/>
              </a:ext>
            </a:extLst>
          </p:cNvPr>
          <p:cNvSpPr/>
          <p:nvPr/>
        </p:nvSpPr>
        <p:spPr>
          <a:xfrm>
            <a:off x="3294545" y="6944931"/>
            <a:ext cx="285366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ja-JP" altLang="en-US" sz="1600" b="1" dirty="0">
                <a:ln/>
                <a:solidFill>
                  <a:schemeClr val="accent3"/>
                </a:solidFill>
              </a:rPr>
              <a:t>ブラウニーとカスタードクリーム</a:t>
            </a:r>
            <a:endParaRPr lang="ja-JP" alt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0B518B4-564E-4731-6700-BED31FC70A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08" y="1119060"/>
            <a:ext cx="4324503" cy="3243377"/>
          </a:xfrm>
          <a:prstGeom prst="roundRect">
            <a:avLst>
              <a:gd name="adj" fmla="val 16667"/>
            </a:avLst>
          </a:prstGeom>
          <a:ln w="28575">
            <a:solidFill>
              <a:srgbClr val="FF99FF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F7F7B7F-D83E-89E2-8C0B-D3291AE7E5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161" y="3252698"/>
            <a:ext cx="2028742" cy="15215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0D4E161-6483-D2E6-AF70-B69169FFFB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384" y="1297795"/>
            <a:ext cx="2104714" cy="1578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90ED95F-5856-D4A0-A9C0-E32743473FB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9"/>
          <a:stretch/>
        </p:blipFill>
        <p:spPr>
          <a:xfrm>
            <a:off x="5379745" y="5024947"/>
            <a:ext cx="1982248" cy="1583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DE64961-7D99-FDB8-E0F7-4252B7A73A9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"/>
          <a:stretch/>
        </p:blipFill>
        <p:spPr>
          <a:xfrm>
            <a:off x="3308635" y="4631657"/>
            <a:ext cx="1571415" cy="12822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4773A792-4C4C-2518-DBDD-53C00CA3C64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4" t="4651" r="8085" b="4534"/>
          <a:stretch/>
        </p:blipFill>
        <p:spPr>
          <a:xfrm>
            <a:off x="3951588" y="6028433"/>
            <a:ext cx="1285296" cy="10813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5E9C4BC-2AF0-4F31-6EA3-5D6DF67528D6}"/>
              </a:ext>
            </a:extLst>
          </p:cNvPr>
          <p:cNvSpPr/>
          <p:nvPr/>
        </p:nvSpPr>
        <p:spPr>
          <a:xfrm>
            <a:off x="1705356" y="945358"/>
            <a:ext cx="13388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800" b="1" dirty="0">
                <a:ln w="0"/>
                <a:solidFill>
                  <a:srgbClr val="00A1F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有機米の日</a:t>
            </a:r>
            <a:endParaRPr lang="ja-JP" altLang="en-US" sz="1800" b="1" cap="none" spc="0" dirty="0">
              <a:ln w="0"/>
              <a:solidFill>
                <a:srgbClr val="00A1F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E0E7DB2-0081-6B65-213C-AC6EED21E8C7}"/>
              </a:ext>
            </a:extLst>
          </p:cNvPr>
          <p:cNvSpPr/>
          <p:nvPr/>
        </p:nvSpPr>
        <p:spPr>
          <a:xfrm>
            <a:off x="3357328" y="4372737"/>
            <a:ext cx="1159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ea"/>
                <a:ea typeface="+mj-ea"/>
              </a:rPr>
              <a:t>おやつ</a:t>
            </a:r>
            <a:endParaRPr lang="ja-JP" altLang="en-US" sz="1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9E6CB3D-05C7-5DD7-86AC-257D549AC7D5}"/>
              </a:ext>
            </a:extLst>
          </p:cNvPr>
          <p:cNvSpPr/>
          <p:nvPr/>
        </p:nvSpPr>
        <p:spPr>
          <a:xfrm>
            <a:off x="3131047" y="5586889"/>
            <a:ext cx="22461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ja-JP" altLang="en-US" sz="1600" b="1" cap="none" spc="0" dirty="0">
                <a:ln/>
                <a:solidFill>
                  <a:schemeClr val="accent3"/>
                </a:solidFill>
                <a:effectLst/>
              </a:rPr>
              <a:t>オレンジ</a:t>
            </a:r>
            <a:endParaRPr lang="en-US" altLang="ja-JP" sz="1600" b="1" cap="none" spc="0" dirty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ja-JP" altLang="en-US" sz="1600" b="1" cap="none" spc="0" dirty="0">
                <a:ln/>
                <a:solidFill>
                  <a:schemeClr val="accent3"/>
                </a:solidFill>
                <a:effectLst/>
              </a:rPr>
              <a:t>グレープフルーツぜりー</a:t>
            </a:r>
          </a:p>
        </p:txBody>
      </p:sp>
      <p:pic>
        <p:nvPicPr>
          <p:cNvPr id="43" name="Picture 2" descr="５月">
            <a:extLst>
              <a:ext uri="{FF2B5EF4-FFF2-40B4-BE49-F238E27FC236}">
                <a16:creationId xmlns:a16="http://schemas.microsoft.com/office/drawing/2014/main" id="{777D08A6-5472-636A-CBB7-B3587B5BF9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3"/>
          <a:stretch/>
        </p:blipFill>
        <p:spPr bwMode="auto">
          <a:xfrm>
            <a:off x="590994" y="184372"/>
            <a:ext cx="4022617" cy="81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WordArt 6">
            <a:extLst>
              <a:ext uri="{FF2B5EF4-FFF2-40B4-BE49-F238E27FC236}">
                <a16:creationId xmlns:a16="http://schemas.microsoft.com/office/drawing/2014/main" id="{67AA3FC7-7991-72A9-18B2-40272227A7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2019" y="654536"/>
            <a:ext cx="2428696" cy="326455"/>
          </a:xfrm>
          <a:prstGeom prst="rect">
            <a:avLst/>
          </a:prstGeom>
          <a:ln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254601"/>
              </a:avLst>
            </a:prstTxWarp>
          </a:bodyPr>
          <a:lstStyle/>
          <a:p>
            <a:pPr algn="ctr" rtl="0">
              <a:buNone/>
            </a:pPr>
            <a:r>
              <a:rPr lang="ja-JP" altLang="en-US" sz="4500" kern="10" spc="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本日の給食</a:t>
            </a:r>
          </a:p>
        </p:txBody>
      </p:sp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204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ＭＳ Ｐゴシック</vt:lpstr>
      <vt:lpstr>UD デジタル 教科書体 NP-B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水原 慶明</cp:lastModifiedBy>
  <cp:revision>1153</cp:revision>
  <cp:lastPrinted>2022-05-09T07:01:50Z</cp:lastPrinted>
  <dcterms:created xsi:type="dcterms:W3CDTF">2016-06-08T00:05:38Z</dcterms:created>
  <dcterms:modified xsi:type="dcterms:W3CDTF">2022-05-09T07:05:08Z</dcterms:modified>
</cp:coreProperties>
</file>